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</p:sldMasterIdLst>
  <p:notesMasterIdLst>
    <p:notesMasterId r:id="rId41"/>
  </p:notesMasterIdLst>
  <p:sldIdLst>
    <p:sldId id="256" r:id="rId2"/>
    <p:sldId id="257" r:id="rId3"/>
    <p:sldId id="258" r:id="rId4"/>
    <p:sldId id="302" r:id="rId5"/>
    <p:sldId id="303" r:id="rId6"/>
    <p:sldId id="314" r:id="rId7"/>
    <p:sldId id="259" r:id="rId8"/>
    <p:sldId id="280" r:id="rId9"/>
    <p:sldId id="281" r:id="rId10"/>
    <p:sldId id="311" r:id="rId11"/>
    <p:sldId id="282" r:id="rId12"/>
    <p:sldId id="312" r:id="rId13"/>
    <p:sldId id="283" r:id="rId14"/>
    <p:sldId id="284" r:id="rId15"/>
    <p:sldId id="285" r:id="rId16"/>
    <p:sldId id="313" r:id="rId17"/>
    <p:sldId id="286" r:id="rId18"/>
    <p:sldId id="300" r:id="rId19"/>
    <p:sldId id="288" r:id="rId20"/>
    <p:sldId id="289" r:id="rId21"/>
    <p:sldId id="287" r:id="rId22"/>
    <p:sldId id="290" r:id="rId23"/>
    <p:sldId id="291" r:id="rId24"/>
    <p:sldId id="292" r:id="rId25"/>
    <p:sldId id="293" r:id="rId26"/>
    <p:sldId id="304" r:id="rId27"/>
    <p:sldId id="294" r:id="rId28"/>
    <p:sldId id="305" r:id="rId29"/>
    <p:sldId id="295" r:id="rId30"/>
    <p:sldId id="306" r:id="rId31"/>
    <p:sldId id="296" r:id="rId32"/>
    <p:sldId id="297" r:id="rId33"/>
    <p:sldId id="298" r:id="rId34"/>
    <p:sldId id="299" r:id="rId35"/>
    <p:sldId id="307" r:id="rId36"/>
    <p:sldId id="310" r:id="rId37"/>
    <p:sldId id="308" r:id="rId38"/>
    <p:sldId id="309" r:id="rId39"/>
    <p:sldId id="263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7A0C04"/>
    <a:srgbClr val="7C39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3" d="100"/>
          <a:sy n="83" d="100"/>
        </p:scale>
        <p:origin x="-99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3CCFB78-956E-4AC6-912E-099026356E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0358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61B616-3D4E-4D2A-AA40-899AF6D33E19}" type="slidenum">
              <a:rPr lang="ru-RU"/>
              <a:pPr/>
              <a:t>1</a:t>
            </a:fld>
            <a:endParaRPr lang="ru-RU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1E91468-BBF4-4F4D-81AF-A9A9CED30F72}" type="slidenum">
              <a:rPr lang="ru-RU"/>
              <a:pPr/>
              <a:t>2</a:t>
            </a:fld>
            <a:endParaRPr lang="ru-RU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456D83-A230-475F-B373-127A4143FC2B}" type="slidenum">
              <a:rPr lang="ru-RU"/>
              <a:pPr/>
              <a:t>3</a:t>
            </a:fld>
            <a:endParaRPr lang="ru-RU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000DCA-7E19-4E4B-A7F0-CAC6CE64FCDB}" type="slidenum">
              <a:rPr lang="ru-RU"/>
              <a:pPr/>
              <a:t>7</a:t>
            </a:fld>
            <a:endParaRPr lang="ru-RU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3DB22F-4AC7-4749-8712-D07C8F30BF0E}" type="slidenum">
              <a:rPr lang="ru-RU"/>
              <a:pPr/>
              <a:t>39</a:t>
            </a:fld>
            <a:endParaRPr lang="ru-RU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77843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77844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AE5E9C8-66F1-48F9-AC88-30926A8F7C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E871C-844A-4E5E-AA6A-B9DB57FEF1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878D85-585A-4146-B667-8FE6C8F1F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41DF8-4489-41E0-BB52-BAC7257141E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43486-2B24-40F1-818B-B3F04FF10E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5BC847-A3F5-43FD-88B8-26E2F831E3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FE226-4960-409A-8D6F-41B203576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7B8D36-4CDC-4112-9EC6-41B9D3D240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9EBEA4-0820-4A66-92B9-A1776451BD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D45BA-6697-4DB7-BF17-0349A457EE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9FDBB-38D7-450D-A0D0-96A97332FD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C5CB934B-4A7F-4B63-9772-ED58E1D5FD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7680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6806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6807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76808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76809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76810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76811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76812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76813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6816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ru.wikipedia.org/wiki/%D0%AD%D0%BB%D0%B5%D0%BA%D1%82%D1%80%D0%BE%D0%BD%D0%BD%D1%8B%D0%B9_%D0%BC%D0%B8%D0%BA%D1%80%D0%BE%D1%81%D0%BA%D0%BE%D0%B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3%D0%B5%D1%82%D0%B5%D1%80%D0%BE%D1%82%D1%80%D0%BE%D1%84%D1%8B" TargetMode="External"/><Relationship Id="rId3" Type="http://schemas.openxmlformats.org/officeDocument/2006/relationships/hyperlink" Target="https://ru.wikipedia.org/wiki/%D0%9E%D1%80%D0%B3%D0%B0%D0%BD%D0%BE%D0%B8%D0%B4%D1%8B" TargetMode="External"/><Relationship Id="rId7" Type="http://schemas.openxmlformats.org/officeDocument/2006/relationships/hyperlink" Target="https://ru.wikipedia.org/wiki/%D0%A4%D0%BE%D1%82%D0%BE%D1%81%D0%B8%D0%BD%D1%82%D0%B5%D0%B7" TargetMode="External"/><Relationship Id="rId2" Type="http://schemas.openxmlformats.org/officeDocument/2006/relationships/hyperlink" Target="https://ru.wikipedia.org/wiki/%D0%93%D1%80%D0%B5%D1%87%D0%B5%D1%81%D0%BA%D0%B8%D0%B9_%D1%8F%D0%B7%D1%8B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0%D0%B2%D1%82%D0%BE%D1%82%D1%80%D0%BE%D1%84%D1%8B" TargetMode="External"/><Relationship Id="rId5" Type="http://schemas.openxmlformats.org/officeDocument/2006/relationships/hyperlink" Target="https://ru.wikipedia.org/wiki/%D0%9A%D0%BB%D0%B5%D1%82%D0%BA%D0%B0" TargetMode="External"/><Relationship Id="rId10" Type="http://schemas.openxmlformats.org/officeDocument/2006/relationships/hyperlink" Target="https://ru.wikipedia.org/wiki/%D0%96%D0%B8%D0%B2%D0%BE%D1%82%D0%BD%D1%8B%D0%B5" TargetMode="External"/><Relationship Id="rId4" Type="http://schemas.openxmlformats.org/officeDocument/2006/relationships/hyperlink" Target="https://ru.wikipedia.org/wiki/%D0%AD%D1%83%D0%BA%D0%B0%D1%80%D0%B8%D0%BE%D1%82%D1%8B" TargetMode="External"/><Relationship Id="rId9" Type="http://schemas.openxmlformats.org/officeDocument/2006/relationships/hyperlink" Target="https://ru.wikipedia.org/wiki/%D0%93%D1%80%D0%B8%D0%B1%D1%8B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2%D1%80%D0%B8%D0%BF%D0%B0%D0%BD%D0%BE%D1%81%D0%BE%D0%BC%D1%8B" TargetMode="External"/><Relationship Id="rId13" Type="http://schemas.openxmlformats.org/officeDocument/2006/relationships/hyperlink" Target="https://ru.wikipedia.org/wiki/%D0%9C%D0%BE%D0%B7%D0%B3" TargetMode="External"/><Relationship Id="rId3" Type="http://schemas.openxmlformats.org/officeDocument/2006/relationships/hyperlink" Target="https://ru.wikipedia.org/wiki/%D0%9E%D0%B4%D0%BD%D0%BE%D0%BA%D0%BB%D0%B5%D1%82%D0%BE%D1%87%D0%BD%D1%8B%D0%B5_%D0%BE%D1%80%D0%B3%D0%B0%D0%BD%D0%B8%D0%B7%D0%BC%D1%8B" TargetMode="External"/><Relationship Id="rId7" Type="http://schemas.openxmlformats.org/officeDocument/2006/relationships/hyperlink" Target="https://ru.wikipedia.org/w/index.php?title=%D0%9F%D0%BE%D0%BB%D0%B8%D1%82%D0%BE%D0%BC%D0%B5%D0%BB%D0%BB%D0%B0&amp;action=edit&amp;redlink=1" TargetMode="External"/><Relationship Id="rId12" Type="http://schemas.openxmlformats.org/officeDocument/2006/relationships/hyperlink" Target="https://ru.wikipedia.org/wiki/%D0%9F%D1%80%D0%BE%D1%82%D0%B8%D1%81%D1%82%D1%8B" TargetMode="External"/><Relationship Id="rId2" Type="http://schemas.openxmlformats.org/officeDocument/2006/relationships/hyperlink" Target="https://ru.wikipedia.org/wiki/%D0%9C%D0%B8%D1%82%D0%BE%D1%85%D0%BE%D0%BD%D0%B4%D1%80%D0%B8%D1%8F#cite_note-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5%D0%BB%D0%BE%D1%80%D0%B5%D0%BB%D0%BB%D0%B0" TargetMode="External"/><Relationship Id="rId11" Type="http://schemas.openxmlformats.org/officeDocument/2006/relationships/hyperlink" Target="https://ru.wikipedia.org/wiki/%D0%90%D0%BD%D0%B0%D1%8D%D1%80%D0%BE%D0%B1%D0%BD%D1%8B%D0%B5_%D0%BE%D1%80%D0%B3%D0%B0%D0%BD%D0%B8%D0%B7%D0%BC%D1%8B" TargetMode="External"/><Relationship Id="rId5" Type="http://schemas.openxmlformats.org/officeDocument/2006/relationships/hyperlink" Target="https://ru.wikipedia.org/wiki/%D0%AD%D0%B2%D0%B3%D0%BB%D0%B5%D0%BD%D0%B0" TargetMode="External"/><Relationship Id="rId15" Type="http://schemas.openxmlformats.org/officeDocument/2006/relationships/hyperlink" Target="https://ru.wikipedia.org/wiki/%D0%9C%D1%8B%D1%88%D1%86%D1%8B" TargetMode="External"/><Relationship Id="rId10" Type="http://schemas.openxmlformats.org/officeDocument/2006/relationships/hyperlink" Target="https://ru.wikipedia.org/wiki/%D0%90%D0%BC%D1%91%D0%B1%D0%B0" TargetMode="External"/><Relationship Id="rId4" Type="http://schemas.openxmlformats.org/officeDocument/2006/relationships/hyperlink" Target="https://ru.wikipedia.org/wiki/%D0%97%D0%B5%D0%BB%D1%91%D0%BD%D1%8B%D0%B5_%D0%B2%D0%BE%D0%B4%D0%BE%D1%80%D0%BE%D1%81%D0%BB%D0%B8" TargetMode="External"/><Relationship Id="rId9" Type="http://schemas.openxmlformats.org/officeDocument/2006/relationships/hyperlink" Target="https://ru.wikipedia.org/wiki/%D0%AF%D0%B9%D1%86%D0%B5%D0%BA%D0%BB%D0%B5%D1%82%D0%BA%D0%B0" TargetMode="External"/><Relationship Id="rId14" Type="http://schemas.openxmlformats.org/officeDocument/2006/relationships/hyperlink" Target="https://ru.wikipedia.org/wiki/%D0%A1%D0%B5%D1%80%D0%B4%D1%86%D0%B5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A%D0%BB%D0%B5%D1%82%D0%BE%D1%87%D0%BD%D0%BE%D0%B5_%D1%8F%D0%B4%D1%80%D0%BE" TargetMode="External"/><Relationship Id="rId3" Type="http://schemas.openxmlformats.org/officeDocument/2006/relationships/hyperlink" Target="https://ru.wikipedia.org/wiki/%D0%9F%D1%80%D0%BE%D0%BA%D0%B0%D1%80%D0%B8%D0%BE%D1%82%D1%8B" TargetMode="External"/><Relationship Id="rId7" Type="http://schemas.openxmlformats.org/officeDocument/2006/relationships/hyperlink" Target="https://ru.wikipedia.org/wiki/%D0%93%D0%B5%D0%BD%D1%8B" TargetMode="External"/><Relationship Id="rId2" Type="http://schemas.openxmlformats.org/officeDocument/2006/relationships/hyperlink" Target="https://ru.wikipedia.org/wiki/%D0%A1%D0%B8%D0%BC%D0%B1%D0%B8%D0%BE%D0%B3%D0%B5%D0%BD%D0%B5%D0%B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/index.php?title=%D0%9F%D1%80%D0%BE%D0%B3%D0%B5%D0%BD%D0%BE%D1%82%D1%8B&amp;action=edit&amp;redlink=1" TargetMode="External"/><Relationship Id="rId5" Type="http://schemas.openxmlformats.org/officeDocument/2006/relationships/hyperlink" Target="https://ru.wikipedia.org/wiki/%D0%9A%D0%B8%D1%81%D0%BB%D0%BE%D1%80%D0%BE%D0%B4" TargetMode="External"/><Relationship Id="rId4" Type="http://schemas.openxmlformats.org/officeDocument/2006/relationships/hyperlink" Target="https://ru.wikipedia.org/wiki/%D0%91%D0%B0%D0%BA%D1%82%D0%B5%D1%80%D0%B8%D0%B8" TargetMode="External"/><Relationship Id="rId9" Type="http://schemas.openxmlformats.org/officeDocument/2006/relationships/hyperlink" Target="https://ru.wikipedia.org/wiki/%D0%AD%D1%83%D0%BA%D0%B0%D1%80%D0%B8%D0%BE%D1%82%D1%8B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B%D0%B8%D0%BF%D0%B8%D0%B4" TargetMode="External"/><Relationship Id="rId2" Type="http://schemas.openxmlformats.org/officeDocument/2006/relationships/hyperlink" Target="https://ru.wikipedia.org/wiki/%D0%A6%D0%B8%D1%82%D0%BE%D0%BF%D0%BB%D0%B0%D0%B7%D0%BC%D0%B0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ru.wikipedia.org/wiki/%D0%9A%D0%BE%D0%BD%D1%86%D0%B5%D0%BD%D1%82%D1%80%D0%B0%D1%86%D0%B8%D1%8F_%D1%80%D0%B0%D1%81%D1%82%D0%B2%D0%BE%D1%80%D0%BE%D0%B2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1%80%D0%B8%D1%81%D1%82%D1%8B" TargetMode="External"/><Relationship Id="rId2" Type="http://schemas.openxmlformats.org/officeDocument/2006/relationships/hyperlink" Target="https://ru.wikipedia.org/wiki/%D0%92%D0%BD%D1%83%D1%82%D1%80%D0%B5%D0%BD%D0%BD%D1%8F%D1%8F_%D0%BC%D0%B5%D0%BC%D0%B1%D1%80%D0%B0%D0%BD%D0%B0_%D0%BC%D0%B8%D1%82%D0%BE%D1%85%D0%BE%D0%BD%D0%B4%D1%80%D0%B8%D0%B9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F%D0%B5%D1%87%D0%B5%D0%BD%D1%8C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A4%D0%B5%D1%80%D0%BC%D0%B5%D0%BD%D1%82%D1%8B" TargetMode="External"/><Relationship Id="rId3" Type="http://schemas.openxmlformats.org/officeDocument/2006/relationships/hyperlink" Target="https://ru.wikipedia.org/wiki/%D0%A4%D0%BE%D1%81%D1%84%D0%BE%D0%BB%D0%B8%D0%BF%D0%B8%D0%B4%D1%8B" TargetMode="External"/><Relationship Id="rId7" Type="http://schemas.openxmlformats.org/officeDocument/2006/relationships/hyperlink" Target="https://ru.wikipedia.org/wiki/%D0%A2%D1%80%D0%B0%D0%BD%D1%81%D0%BF%D0%BE%D1%80%D1%82%D0%BD%D1%8B%D0%B5_%D0%B1%D0%B5%D0%BB%D0%BA%D0%B8" TargetMode="External"/><Relationship Id="rId2" Type="http://schemas.openxmlformats.org/officeDocument/2006/relationships/hyperlink" Target="https://ru.wikipedia.org/wiki/%D0%9A%D0%B0%D1%80%D0%B4%D0%B8%D0%BE%D0%BB%D0%B8%D0%BF%D0%B8%D0%B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91%D0%B5%D0%BB%D0%BA%D0%B8" TargetMode="External"/><Relationship Id="rId5" Type="http://schemas.openxmlformats.org/officeDocument/2006/relationships/hyperlink" Target="https://ru.wikipedia.org/wiki/%D0%9F%D1%80%D0%BE%D1%82%D0%BE%D0%BD" TargetMode="External"/><Relationship Id="rId10" Type="http://schemas.openxmlformats.org/officeDocument/2006/relationships/hyperlink" Target="https://ru.wikipedia.org/wiki/%D0%90%D0%A2%D0%A4-%D1%81%D0%B8%D0%BD%D1%82%D0%B0%D0%B7%D0%B0" TargetMode="External"/><Relationship Id="rId4" Type="http://schemas.openxmlformats.org/officeDocument/2006/relationships/hyperlink" Target="https://ru.wikipedia.org/wiki/%D0%96%D0%B8%D1%80%D0%BD%D1%8B%D0%B5_%D0%BA%D0%B8%D1%81%D0%BB%D0%BE%D1%82%D1%8B" TargetMode="External"/><Relationship Id="rId9" Type="http://schemas.openxmlformats.org/officeDocument/2006/relationships/hyperlink" Target="https://ru.wikipedia.org/wiki/%D0%94%D1%8B%D1%85%D0%B0%D1%82%D0%B5%D0%BB%D1%8C%D0%BD%D0%B0%D1%8F_%D1%86%D0%B5%D0%BF%D1%8C_%D0%BF%D0%B5%D1%80%D0%B5%D0%BD%D0%BE%D1%81%D0%B0_%D1%8D%D0%BB%D0%B5%D0%BA%D1%82%D1%80%D0%BE%D0%BD%D0%BE%D0%B2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1%80%D0%BE%D1%82%D0%BE%D0%BD" TargetMode="External"/><Relationship Id="rId2" Type="http://schemas.openxmlformats.org/officeDocument/2006/relationships/hyperlink" Target="https://ru.wikipedia.org/wiki/%D0%90%D0%A2%D0%A4-%D1%81%D0%B8%D0%BD%D1%82%D0%B0%D0%B7%D0%B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4%D1%8B%D1%85%D0%B0%D1%82%D0%B5%D0%BB%D1%8C%D0%BD%D0%B0%D1%8F_%D1%86%D0%B5%D0%BF%D1%8C_%D0%BF%D0%B5%D1%80%D0%B5%D0%BD%D0%BE%D1%81%D0%B0_%D1%8D%D0%BB%D0%B5%D0%BA%D1%82%D1%80%D0%BE%D0%BD%D0%BE%D0%B2" TargetMode="External"/><Relationship Id="rId4" Type="http://schemas.openxmlformats.org/officeDocument/2006/relationships/hyperlink" Target="https://ru.wikipedia.org/wiki/%D0%90%D0%A2%D0%A4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0%B8%D1%80%D1%83%D0%B2%D0%B0%D1%82" TargetMode="External"/><Relationship Id="rId2" Type="http://schemas.openxmlformats.org/officeDocument/2006/relationships/hyperlink" Target="https://ru.wikipedia.org/wiki/%D0%9C%D0%B8%D1%82%D0%BE%D1%85%D0%BE%D0%BD%D0%B4%D1%80%D0%B8%D0%B0%D0%BB%D1%8C%D0%BD%D1%8B%D0%B9_%D0%BC%D0%B0%D1%82%D1%80%D0%B8%D0%BA%D1%8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0%9D%D0%9A" TargetMode="External"/><Relationship Id="rId5" Type="http://schemas.openxmlformats.org/officeDocument/2006/relationships/hyperlink" Target="https://ru.wikipedia.org/wiki/%D0%94%D0%9D%D0%9A" TargetMode="External"/><Relationship Id="rId4" Type="http://schemas.openxmlformats.org/officeDocument/2006/relationships/hyperlink" Target="https://ru.wikipedia.org/wiki/%D0%A6%D0%B8%D0%BA%D0%BB_%D1%82%D1%80%D0%B8%D0%BA%D0%B0%D1%80%D0%B1%D0%BE%D0%BD%D0%BE%D0%B2%D1%8B%D1%85_%D0%BA%D0%B8%D1%81%D0%BB%D0%BE%D1%82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4%D1%8B%D1%85%D0%B0%D1%82%D0%B5%D0%BB%D1%8C%D0%BD%D0%B0%D1%8F_%D1%86%D0%B5%D0%BF%D1%8C_%D0%BF%D0%B5%D1%80%D0%B5%D0%BD%D0%BE%D1%81%D0%B0_%D1%8D%D0%BB%D0%B5%D0%BA%D1%82%D1%80%D0%BE%D0%BD%D0%BE%D0%B2" TargetMode="External"/><Relationship Id="rId3" Type="http://schemas.openxmlformats.org/officeDocument/2006/relationships/hyperlink" Target="https://ru.wikipedia.org/wiki/%D0%94%D0%9D%D0%9A" TargetMode="External"/><Relationship Id="rId7" Type="http://schemas.openxmlformats.org/officeDocument/2006/relationships/hyperlink" Target="https://ru.wikipedia.org/wiki/%D0%A2%D0%A0%D0%9D%D0%9A" TargetMode="External"/><Relationship Id="rId2" Type="http://schemas.openxmlformats.org/officeDocument/2006/relationships/hyperlink" Target="https://ru.wikipedia.org/wiki/%D0%9C%D0%B8%D1%82%D0%BE%D1%85%D0%BE%D0%BD%D0%B4%D1%80%D0%B8%D0%B0%D0%BB%D1%8C%D0%BD%D1%8B%D0%B9_%D0%BC%D0%B0%D1%82%D1%80%D0%B8%D0%BA%D1%8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0%D0%A0%D0%9D%D0%9A" TargetMode="External"/><Relationship Id="rId5" Type="http://schemas.openxmlformats.org/officeDocument/2006/relationships/hyperlink" Target="https://ru.wikipedia.org/wiki/%D0%9A%D0%BB%D0%B5%D1%82%D0%BE%D1%87%D0%BD%D0%BE%D0%B5_%D1%8F%D0%B4%D1%80%D0%BE" TargetMode="External"/><Relationship Id="rId4" Type="http://schemas.openxmlformats.org/officeDocument/2006/relationships/hyperlink" Target="https://ru.wikipedia.org/wiki/%D0%9C%D0%BE%D0%BB%D0%B5%D0%BA%D1%83%D0%BB%D0%B0" TargetMode="External"/><Relationship Id="rId9" Type="http://schemas.openxmlformats.org/officeDocument/2006/relationships/hyperlink" Target="https://ru.wikipedia.org/wiki/%D0%91%D0%B5%D0%BB%D0%BA%D0%B8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B%D0%B5%D1%82%D0%BE%D1%87%D0%BD%D1%8B%D0%B9_%D1%86%D0%B8%D0%BA%D0%BB" TargetMode="External"/><Relationship Id="rId2" Type="http://schemas.openxmlformats.org/officeDocument/2006/relationships/hyperlink" Target="https://ru.wikipedia.org/wiki/%D0%A0%D0%B5%D0%BF%D0%BB%D0%B8%D0%BA%D0%B0%D1%86%D0%B8%D1%8F_%D0%94%D0%9D%D0%9A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1%D0%B5%D0%B4%D0%B8%D0%BC%D0%B5%D0%BD%D1%82%D0%B0%D1%86%D0%B8%D1%8F" TargetMode="External"/><Relationship Id="rId2" Type="http://schemas.openxmlformats.org/officeDocument/2006/relationships/hyperlink" Target="https://ru.wikipedia.org/wiki/%D0%A0%D0%B8%D0%B1%D0%BE%D1%81%D0%BE%D0%BC%D1%8B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F%D1%80%D0%BE%D0%BA%D0%B0%D1%80%D0%B8%D0%BE%D1%82%D1%8B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2%D1%80%D0%B0%D0%BD%D1%81%D0%BA%D1%80%D0%B8%D0%BF%D1%86%D0%B8%D1%8F_(%D0%B1%D0%B8%D0%BE%D0%BB%D0%BE%D0%B3%D0%B8%D1%8F)" TargetMode="External"/><Relationship Id="rId2" Type="http://schemas.openxmlformats.org/officeDocument/2006/relationships/hyperlink" Target="https://ru.wikipedia.org/wiki/%D0%AD%D0%BB%D0%B5%D0%BA%D1%82%D1%80%D0%BE%D0%B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0%D0%B5%D0%BF%D0%BB%D0%B8%D0%BA%D0%B0%D1%86%D0%B8%D1%8F_%D0%94%D0%9D%D0%9A" TargetMode="External"/><Relationship Id="rId4" Type="http://schemas.openxmlformats.org/officeDocument/2006/relationships/hyperlink" Target="https://ru.wikipedia.org/wiki/%D0%A2%D1%80%D0%B0%D0%BD%D1%81%D0%BB%D1%8F%D1%86%D0%B8%D1%8F_(%D0%B1%D0%B8%D0%BE%D0%BB%D0%BE%D0%B3%D0%B8%D1%8F)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F%D1%80%D0%BE%D0%BA%D0%B0%D1%80%D0%B8%D0%BE%D1%82%D1%8B" TargetMode="External"/><Relationship Id="rId7" Type="http://schemas.openxmlformats.org/officeDocument/2006/relationships/hyperlink" Target="https://ru.wikipedia.org/wiki/%D0%92%D0%BE%D0%B4%D0%BE%D1%80%D0%BE%D0%B4" TargetMode="External"/><Relationship Id="rId2" Type="http://schemas.openxmlformats.org/officeDocument/2006/relationships/hyperlink" Target="https://ru.wikipedia.org/wiki/%D0%9A%D0%BB%D0%B5%D1%82%D0%BA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D%D0%BB%D0%B5%D0%BA%D1%82%D1%80%D0%BE%D1%85%D0%B8%D0%BC%D0%B8%D1%87%D0%B5%D1%81%D0%BA%D0%B8%D0%B9_%D0%B3%D1%80%D0%B0%D0%B4%D0%B8%D0%B5%D0%BD%D1%82" TargetMode="External"/><Relationship Id="rId5" Type="http://schemas.openxmlformats.org/officeDocument/2006/relationships/hyperlink" Target="https://ru.wikipedia.org/wiki/%D0%93%D0%BB%D0%B8%D0%BA%D0%BE%D0%BB%D0%B8%D0%B7" TargetMode="External"/><Relationship Id="rId4" Type="http://schemas.openxmlformats.org/officeDocument/2006/relationships/hyperlink" Target="https://ru.wikipedia.org/wiki/%D0%A1%D1%83%D0%B1%D1%81%D1%82%D1%80%D0%B0%D1%82%D0%BD%D0%BE%D0%B5_%D1%84%D0%BE%D1%81%D1%84%D0%BE%D1%80%D0%B8%D0%BB%D0%B8%D1%80%D0%BE%D0%B2%D0%B0%D0%BD%D0%B8%D0%B5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D%D1%83%D0%BA%D0%BB%D0%B5%D0%BE%D1%82%D0%B8%D0%B4%D1%8B" TargetMode="External"/><Relationship Id="rId2" Type="http://schemas.openxmlformats.org/officeDocument/2006/relationships/hyperlink" Target="https://ru.wikipedia.org/wiki/%D0%94%D0%9D%D0%9A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D%D0%B0%D1%81%D0%BB%D0%B5%D0%B4%D1%81%D1%82%D0%B2%D0%B5%D0%BD%D0%BD%D1%8B%D0%B5_%D0%B7%D0%B0%D0%B1%D0%BE%D0%BB%D0%B5%D0%B2%D0%B0%D0%BD%D0%B8%D1%8F" TargetMode="External"/><Relationship Id="rId4" Type="http://schemas.openxmlformats.org/officeDocument/2006/relationships/hyperlink" Target="https://ru.wikipedia.org/wiki/%D0%9C%D1%83%D1%82%D0%B0%D1%86%D0%B8%D0%B8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shkola.lv/index.php?mode=lsntheme&amp;themeid=104" TargetMode="External"/><Relationship Id="rId3" Type="http://schemas.openxmlformats.org/officeDocument/2006/relationships/hyperlink" Target="http://yanko.lib.ru/books/biolog/nagl_biochem/04.htm" TargetMode="External"/><Relationship Id="rId7" Type="http://schemas.openxmlformats.org/officeDocument/2006/relationships/hyperlink" Target="http://e-lib.gasu.ru/eposobia/bondarenko/R_1_2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ollege.ru/.../paragraph4/theory.html" TargetMode="External"/><Relationship Id="rId5" Type="http://schemas.openxmlformats.org/officeDocument/2006/relationships/hyperlink" Target="http://lt.pandapedia.com/wiki/Centrosoma" TargetMode="External"/><Relationship Id="rId4" Type="http://schemas.openxmlformats.org/officeDocument/2006/relationships/hyperlink" Target="http://ru.wikipedia.org/wiki/%D0%A6%D0%B8%D1%82%D0%BE%D1%81%D0%BA%D0%B5%D0%BB%D0%B5%D1%8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771800" y="1628800"/>
            <a:ext cx="6019800" cy="2209800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</a:rPr>
              <a:t>«Строение и функция Митохондрии».</a:t>
            </a:r>
          </a:p>
        </p:txBody>
      </p:sp>
      <p:pic>
        <p:nvPicPr>
          <p:cNvPr id="3075" name="Picture 5" descr="bio_1_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8269" y="4293096"/>
            <a:ext cx="5400675" cy="2393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pPr algn="ctr" eaLnBrk="1" hangingPunct="1"/>
            <a:r>
              <a:rPr lang="ru-RU" sz="4800" b="1" smtClean="0">
                <a:solidFill>
                  <a:schemeClr val="bg2"/>
                </a:solidFill>
                <a:latin typeface="Times New Roman" pitchFamily="18" charset="0"/>
              </a:rPr>
              <a:t>План урока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467995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</a:pPr>
            <a:endParaRPr lang="ru-RU" dirty="0" smtClean="0">
              <a:latin typeface="Times New Roman" pitchFamily="18" charset="0"/>
            </a:endParaRP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3600" dirty="0" smtClean="0">
                <a:latin typeface="Times New Roman" pitchFamily="18" charset="0"/>
              </a:rPr>
              <a:t>Органоиды клетки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3600" dirty="0" smtClean="0">
                <a:latin typeface="Times New Roman" pitchFamily="18" charset="0"/>
              </a:rPr>
              <a:t>Мембранные органоиды</a:t>
            </a:r>
          </a:p>
          <a:p>
            <a:pPr marL="609600" indent="-609600" eaLnBrk="1" hangingPunct="1">
              <a:buFont typeface="Wingdings" pitchFamily="2" charset="2"/>
              <a:buAutoNum type="arabicPeriod"/>
            </a:pPr>
            <a:r>
              <a:rPr lang="ru-RU" sz="3600" dirty="0" smtClean="0">
                <a:latin typeface="Times New Roman" pitchFamily="18" charset="0"/>
              </a:rPr>
              <a:t>Митохондрия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692150"/>
            <a:ext cx="8229600" cy="3886200"/>
          </a:xfrm>
        </p:spPr>
        <p:txBody>
          <a:bodyPr/>
          <a:lstStyle/>
          <a:p>
            <a:pPr eaLnBrk="1" hangingPunct="1"/>
            <a:r>
              <a:rPr lang="ru-RU" b="1" smtClean="0">
                <a:latin typeface="Times New Roman" pitchFamily="18" charset="0"/>
              </a:rPr>
              <a:t>Органоидами (органеллами)</a:t>
            </a:r>
            <a:r>
              <a:rPr lang="ru-RU" smtClean="0">
                <a:latin typeface="Times New Roman" pitchFamily="18" charset="0"/>
              </a:rPr>
              <a:t> называют постоянные компоненты клетки, выполняющие в ней конкретные функции и обеспечивающие осуществление процессов и свойств, необходимых для поддержания ее жизнедеятельности.</a:t>
            </a:r>
          </a:p>
        </p:txBody>
      </p:sp>
      <p:pic>
        <p:nvPicPr>
          <p:cNvPr id="5123" name="Picture 6" descr="Изображение:Biological cell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3575" y="3284538"/>
            <a:ext cx="5553075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F:\митохондрия\img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472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F:\митохондрия\0011-011-Stroenie-kletok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00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F:\митохондрия\img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6652"/>
            <a:ext cx="8496944" cy="6228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149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3276600" y="551597"/>
            <a:ext cx="3024188" cy="1008063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</a:rPr>
              <a:t>ОРГАНОИДЫ </a:t>
            </a:r>
            <a:r>
              <a:rPr lang="ru-RU" sz="2000" b="1" dirty="0">
                <a:solidFill>
                  <a:schemeClr val="bg1"/>
                </a:solidFill>
                <a:latin typeface="Times New Roman" pitchFamily="18" charset="0"/>
              </a:rPr>
              <a:t>КЛЕТКИ</a:t>
            </a:r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539750" y="2276475"/>
            <a:ext cx="2592388" cy="6477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НЕМЕМБРАННЫЕ</a:t>
            </a:r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5076825" y="2060575"/>
            <a:ext cx="2663825" cy="6477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 b="1">
                <a:latin typeface="Times New Roman" pitchFamily="18" charset="0"/>
              </a:rPr>
              <a:t>МЕМБРАННЫЕ</a:t>
            </a:r>
          </a:p>
        </p:txBody>
      </p:sp>
      <p:sp>
        <p:nvSpPr>
          <p:cNvPr id="9223" name="Line 7"/>
          <p:cNvSpPr>
            <a:spLocks noChangeShapeType="1"/>
          </p:cNvSpPr>
          <p:nvPr/>
        </p:nvSpPr>
        <p:spPr bwMode="auto">
          <a:xfrm flipH="1">
            <a:off x="2195513" y="1341438"/>
            <a:ext cx="1081087" cy="9366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5" name="AutoShape 9"/>
          <p:cNvSpPr>
            <a:spLocks noChangeArrowheads="1"/>
          </p:cNvSpPr>
          <p:nvPr/>
        </p:nvSpPr>
        <p:spPr bwMode="auto">
          <a:xfrm>
            <a:off x="3924300" y="3141663"/>
            <a:ext cx="2301875" cy="35877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Одномембранные</a:t>
            </a:r>
          </a:p>
        </p:txBody>
      </p:sp>
      <p:sp>
        <p:nvSpPr>
          <p:cNvPr id="9227" name="AutoShape 11"/>
          <p:cNvSpPr>
            <a:spLocks noChangeArrowheads="1"/>
          </p:cNvSpPr>
          <p:nvPr/>
        </p:nvSpPr>
        <p:spPr bwMode="auto">
          <a:xfrm>
            <a:off x="6588125" y="3141663"/>
            <a:ext cx="2230438" cy="358775"/>
          </a:xfrm>
          <a:prstGeom prst="roundRect">
            <a:avLst>
              <a:gd name="adj" fmla="val 16667"/>
            </a:avLst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Двумембранные </a:t>
            </a:r>
          </a:p>
        </p:txBody>
      </p:sp>
      <p:sp>
        <p:nvSpPr>
          <p:cNvPr id="9228" name="Line 12"/>
          <p:cNvSpPr>
            <a:spLocks noChangeShapeType="1"/>
          </p:cNvSpPr>
          <p:nvPr/>
        </p:nvSpPr>
        <p:spPr bwMode="auto">
          <a:xfrm>
            <a:off x="5795963" y="1557338"/>
            <a:ext cx="0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29" name="Line 13"/>
          <p:cNvSpPr>
            <a:spLocks noChangeShapeType="1"/>
          </p:cNvSpPr>
          <p:nvPr/>
        </p:nvSpPr>
        <p:spPr bwMode="auto">
          <a:xfrm>
            <a:off x="5364163" y="2708275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0" name="Line 14"/>
          <p:cNvSpPr>
            <a:spLocks noChangeShapeType="1"/>
          </p:cNvSpPr>
          <p:nvPr/>
        </p:nvSpPr>
        <p:spPr bwMode="auto">
          <a:xfrm>
            <a:off x="7451725" y="2708275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9231" name="AutoShape 15"/>
          <p:cNvSpPr>
            <a:spLocks noChangeArrowheads="1"/>
          </p:cNvSpPr>
          <p:nvPr/>
        </p:nvSpPr>
        <p:spPr bwMode="auto">
          <a:xfrm>
            <a:off x="611188" y="3284538"/>
            <a:ext cx="2520950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Рибосомы </a:t>
            </a:r>
          </a:p>
        </p:txBody>
      </p:sp>
      <p:sp>
        <p:nvSpPr>
          <p:cNvPr id="9232" name="AutoShape 16"/>
          <p:cNvSpPr>
            <a:spLocks noChangeArrowheads="1"/>
          </p:cNvSpPr>
          <p:nvPr/>
        </p:nvSpPr>
        <p:spPr bwMode="auto">
          <a:xfrm>
            <a:off x="611188" y="3933825"/>
            <a:ext cx="2520950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Клеточный центр</a:t>
            </a:r>
          </a:p>
        </p:txBody>
      </p:sp>
      <p:sp>
        <p:nvSpPr>
          <p:cNvPr id="9233" name="AutoShape 17"/>
          <p:cNvSpPr>
            <a:spLocks noChangeArrowheads="1"/>
          </p:cNvSpPr>
          <p:nvPr/>
        </p:nvSpPr>
        <p:spPr bwMode="auto">
          <a:xfrm>
            <a:off x="611188" y="4581525"/>
            <a:ext cx="2520950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Микротрубочки</a:t>
            </a:r>
          </a:p>
        </p:txBody>
      </p:sp>
      <p:sp>
        <p:nvSpPr>
          <p:cNvPr id="9234" name="AutoShape 18"/>
          <p:cNvSpPr>
            <a:spLocks noChangeArrowheads="1"/>
          </p:cNvSpPr>
          <p:nvPr/>
        </p:nvSpPr>
        <p:spPr bwMode="auto">
          <a:xfrm>
            <a:off x="611188" y="5229225"/>
            <a:ext cx="2520950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Микрофиламенты</a:t>
            </a:r>
          </a:p>
        </p:txBody>
      </p:sp>
      <p:sp>
        <p:nvSpPr>
          <p:cNvPr id="9235" name="AutoShape 19"/>
          <p:cNvSpPr>
            <a:spLocks noChangeArrowheads="1"/>
          </p:cNvSpPr>
          <p:nvPr/>
        </p:nvSpPr>
        <p:spPr bwMode="auto">
          <a:xfrm>
            <a:off x="611188" y="5949950"/>
            <a:ext cx="2520950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Хромосомы </a:t>
            </a:r>
          </a:p>
        </p:txBody>
      </p:sp>
      <p:sp>
        <p:nvSpPr>
          <p:cNvPr id="9236" name="AutoShape 20"/>
          <p:cNvSpPr>
            <a:spLocks noChangeArrowheads="1"/>
          </p:cNvSpPr>
          <p:nvPr/>
        </p:nvSpPr>
        <p:spPr bwMode="auto">
          <a:xfrm>
            <a:off x="3924300" y="4292600"/>
            <a:ext cx="2376488" cy="6477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Эндоплазматическая</a:t>
            </a:r>
          </a:p>
          <a:p>
            <a:pPr algn="ctr"/>
            <a:r>
              <a:rPr lang="ru-RU" sz="2000">
                <a:latin typeface="Times New Roman" pitchFamily="18" charset="0"/>
              </a:rPr>
              <a:t> сеть</a:t>
            </a:r>
          </a:p>
        </p:txBody>
      </p:sp>
      <p:sp>
        <p:nvSpPr>
          <p:cNvPr id="9237" name="AutoShape 21"/>
          <p:cNvSpPr>
            <a:spLocks noChangeArrowheads="1"/>
          </p:cNvSpPr>
          <p:nvPr/>
        </p:nvSpPr>
        <p:spPr bwMode="auto">
          <a:xfrm>
            <a:off x="3924300" y="5084763"/>
            <a:ext cx="2303463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Комплекс Гольджи</a:t>
            </a:r>
          </a:p>
        </p:txBody>
      </p:sp>
      <p:sp>
        <p:nvSpPr>
          <p:cNvPr id="9238" name="AutoShape 22"/>
          <p:cNvSpPr>
            <a:spLocks noChangeArrowheads="1"/>
          </p:cNvSpPr>
          <p:nvPr/>
        </p:nvSpPr>
        <p:spPr bwMode="auto">
          <a:xfrm>
            <a:off x="3924300" y="5661025"/>
            <a:ext cx="2303463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Лизосомы</a:t>
            </a:r>
            <a:r>
              <a:rPr lang="ru-RU"/>
              <a:t> </a:t>
            </a:r>
          </a:p>
        </p:txBody>
      </p:sp>
      <p:sp>
        <p:nvSpPr>
          <p:cNvPr id="9239" name="AutoShape 23"/>
          <p:cNvSpPr>
            <a:spLocks noChangeArrowheads="1"/>
          </p:cNvSpPr>
          <p:nvPr/>
        </p:nvSpPr>
        <p:spPr bwMode="auto">
          <a:xfrm>
            <a:off x="3924300" y="6237288"/>
            <a:ext cx="2303463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Вакуоли</a:t>
            </a:r>
            <a:r>
              <a:rPr lang="ru-RU">
                <a:latin typeface="Times New Roman" pitchFamily="18" charset="0"/>
              </a:rPr>
              <a:t> </a:t>
            </a:r>
          </a:p>
        </p:txBody>
      </p:sp>
      <p:sp>
        <p:nvSpPr>
          <p:cNvPr id="9240" name="AutoShape 24"/>
          <p:cNvSpPr>
            <a:spLocks noChangeArrowheads="1"/>
          </p:cNvSpPr>
          <p:nvPr/>
        </p:nvSpPr>
        <p:spPr bwMode="auto">
          <a:xfrm>
            <a:off x="6659563" y="3716338"/>
            <a:ext cx="2270125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Митохондрии </a:t>
            </a:r>
          </a:p>
        </p:txBody>
      </p:sp>
      <p:sp>
        <p:nvSpPr>
          <p:cNvPr id="9241" name="AutoShape 25"/>
          <p:cNvSpPr>
            <a:spLocks noChangeArrowheads="1"/>
          </p:cNvSpPr>
          <p:nvPr/>
        </p:nvSpPr>
        <p:spPr bwMode="auto">
          <a:xfrm>
            <a:off x="6659563" y="4365625"/>
            <a:ext cx="2270125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Пластиды</a:t>
            </a:r>
            <a:r>
              <a:rPr lang="ru-RU"/>
              <a:t> </a:t>
            </a:r>
          </a:p>
        </p:txBody>
      </p:sp>
      <p:sp>
        <p:nvSpPr>
          <p:cNvPr id="9242" name="AutoShape 26"/>
          <p:cNvSpPr>
            <a:spLocks noChangeArrowheads="1"/>
          </p:cNvSpPr>
          <p:nvPr/>
        </p:nvSpPr>
        <p:spPr bwMode="auto">
          <a:xfrm>
            <a:off x="3924300" y="3716338"/>
            <a:ext cx="2303463" cy="431800"/>
          </a:xfrm>
          <a:prstGeom prst="roundRect">
            <a:avLst>
              <a:gd name="adj" fmla="val 16667"/>
            </a:avLst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000">
                <a:latin typeface="Times New Roman" pitchFamily="18" charset="0"/>
              </a:rPr>
              <a:t>Плазмолемма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9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500"/>
                                        <p:tgtEl>
                                          <p:spTgt spid="9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9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500"/>
                                        <p:tgtEl>
                                          <p:spTgt spid="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6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1" grpId="0" animBg="1"/>
      <p:bldP spid="9222" grpId="0" animBg="1"/>
      <p:bldP spid="9223" grpId="0" animBg="1"/>
      <p:bldP spid="9225" grpId="0" animBg="1"/>
      <p:bldP spid="9227" grpId="0" animBg="1"/>
      <p:bldP spid="9228" grpId="0" animBg="1"/>
      <p:bldP spid="9229" grpId="0" animBg="1"/>
      <p:bldP spid="9230" grpId="0" animBg="1"/>
      <p:bldP spid="9231" grpId="0" animBg="1"/>
      <p:bldP spid="9232" grpId="0" animBg="1"/>
      <p:bldP spid="9233" grpId="0" animBg="1"/>
      <p:bldP spid="9234" grpId="0" animBg="1"/>
      <p:bldP spid="9235" grpId="0" animBg="1"/>
      <p:bldP spid="9236" grpId="0" animBg="1"/>
      <p:bldP spid="9237" grpId="0" animBg="1"/>
      <p:bldP spid="9238" grpId="0" animBg="1"/>
      <p:bldP spid="9239" grpId="0" animBg="1"/>
      <p:bldP spid="9240" grpId="0" animBg="1"/>
      <p:bldP spid="9241" grpId="0" animBg="1"/>
      <p:bldP spid="92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64088" y="1268760"/>
            <a:ext cx="3528392" cy="4896544"/>
          </a:xfrm>
        </p:spPr>
        <p:txBody>
          <a:bodyPr/>
          <a:lstStyle/>
          <a:p>
            <a:r>
              <a:rPr lang="ru-RU" u="sng" dirty="0" smtClean="0">
                <a:hlinkClick r:id="rId2" tooltip="Электронный микроскоп"/>
              </a:rPr>
              <a:t>Электронно-микроскопическая</a:t>
            </a:r>
            <a:r>
              <a:rPr lang="ru-RU" u="sng" dirty="0" smtClean="0"/>
              <a:t> </a:t>
            </a:r>
            <a:r>
              <a:rPr lang="ru-RU" dirty="0" smtClean="0"/>
              <a:t>фотография</a:t>
            </a:r>
            <a:r>
              <a:rPr lang="ru-RU" dirty="0"/>
              <a:t>, показывающая митохондрии млекопитающего в поперечном сечении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80728"/>
            <a:ext cx="4824536" cy="494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7381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08720"/>
            <a:ext cx="7715200" cy="3086472"/>
          </a:xfrm>
        </p:spPr>
        <p:txBody>
          <a:bodyPr/>
          <a:lstStyle/>
          <a:p>
            <a:r>
              <a:rPr lang="ru-RU" b="1" dirty="0" err="1"/>
              <a:t>Митохо́ндрия</a:t>
            </a:r>
            <a:r>
              <a:rPr lang="ru-RU" dirty="0"/>
              <a:t> (от </a:t>
            </a:r>
            <a:r>
              <a:rPr lang="ru-RU" u="sng" dirty="0">
                <a:hlinkClick r:id="rId2" tooltip="Греческий язык"/>
              </a:rPr>
              <a:t>греч.</a:t>
            </a:r>
            <a:r>
              <a:rPr lang="ru-RU" dirty="0"/>
              <a:t> </a:t>
            </a:r>
            <a:r>
              <a:rPr lang="el-GR" dirty="0"/>
              <a:t>μίτος</a:t>
            </a:r>
            <a:r>
              <a:rPr lang="ru-RU" dirty="0"/>
              <a:t> — нить и </a:t>
            </a:r>
            <a:r>
              <a:rPr lang="el-GR" dirty="0"/>
              <a:t>χόνδρος</a:t>
            </a:r>
            <a:r>
              <a:rPr lang="ru-RU" dirty="0"/>
              <a:t> — зёрнышко, крупинка) — </a:t>
            </a:r>
            <a:r>
              <a:rPr lang="ru-RU" dirty="0" err="1"/>
              <a:t>двумембранный</a:t>
            </a:r>
            <a:r>
              <a:rPr lang="ru-RU" dirty="0"/>
              <a:t> сферический или эллипсоидный </a:t>
            </a:r>
            <a:r>
              <a:rPr lang="ru-RU" u="sng" dirty="0">
                <a:hlinkClick r:id="rId3" tooltip="Органоиды"/>
              </a:rPr>
              <a:t>органоид</a:t>
            </a:r>
            <a:r>
              <a:rPr lang="ru-RU" dirty="0"/>
              <a:t> диаметром обычно около 1 микрометра. Характерна для большинства </a:t>
            </a:r>
            <a:r>
              <a:rPr lang="ru-RU" u="sng" dirty="0" err="1">
                <a:hlinkClick r:id="rId4" tooltip="Эукариоты"/>
              </a:rPr>
              <a:t>эукариотических</a:t>
            </a:r>
            <a:r>
              <a:rPr lang="ru-RU" dirty="0"/>
              <a:t> </a:t>
            </a:r>
            <a:r>
              <a:rPr lang="ru-RU" u="sng" dirty="0" smtClean="0">
                <a:hlinkClick r:id="rId5" tooltip="Клетка"/>
              </a:rPr>
              <a:t>клеток</a:t>
            </a:r>
            <a:r>
              <a:rPr lang="ru-RU" dirty="0" smtClean="0"/>
              <a:t> </a:t>
            </a:r>
            <a:r>
              <a:rPr lang="ru-RU" dirty="0"/>
              <a:t>как </a:t>
            </a:r>
            <a:r>
              <a:rPr lang="ru-RU" u="sng" dirty="0">
                <a:hlinkClick r:id="rId6" tooltip="Автотрофы"/>
              </a:rPr>
              <a:t>автотрофов</a:t>
            </a:r>
            <a:r>
              <a:rPr lang="ru-RU" dirty="0"/>
              <a:t>(</a:t>
            </a:r>
            <a:r>
              <a:rPr lang="ru-RU" u="sng" dirty="0">
                <a:hlinkClick r:id="rId7" tooltip="Фотосинтез"/>
              </a:rPr>
              <a:t>фотосинтезирующие растения</a:t>
            </a:r>
            <a:r>
              <a:rPr lang="ru-RU" dirty="0"/>
              <a:t>), так и </a:t>
            </a:r>
            <a:r>
              <a:rPr lang="ru-RU" u="sng" dirty="0">
                <a:hlinkClick r:id="rId8" tooltip="Гетеротрофы"/>
              </a:rPr>
              <a:t>гетеротрофов</a:t>
            </a:r>
            <a:r>
              <a:rPr lang="ru-RU" dirty="0"/>
              <a:t> (</a:t>
            </a:r>
            <a:r>
              <a:rPr lang="ru-RU" u="sng" dirty="0">
                <a:hlinkClick r:id="rId9" tooltip="Грибы"/>
              </a:rPr>
              <a:t>грибы</a:t>
            </a:r>
            <a:r>
              <a:rPr lang="ru-RU" dirty="0"/>
              <a:t>, </a:t>
            </a:r>
            <a:r>
              <a:rPr lang="ru-RU" u="sng" dirty="0">
                <a:hlinkClick r:id="rId10" tooltip="Животные"/>
              </a:rPr>
              <a:t>животные</a:t>
            </a:r>
            <a:r>
              <a:rPr lang="ru-RU" dirty="0"/>
              <a:t>). </a:t>
            </a:r>
          </a:p>
        </p:txBody>
      </p:sp>
    </p:spTree>
    <p:extLst>
      <p:ext uri="{BB962C8B-B14F-4D97-AF65-F5344CB8AC3E}">
        <p14:creationId xmlns:p14="http://schemas.microsoft.com/office/powerpoint/2010/main" val="209302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F:\митохондрия\mitochond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4032448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F:\митохондрия\mi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44824"/>
            <a:ext cx="5898650" cy="485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55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229600" cy="3886200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Количество митохондрий в клетках различных организмов существенно отличается</a:t>
            </a:r>
            <a:r>
              <a:rPr lang="ru-RU" sz="2800" u="sng" baseline="30000" dirty="0">
                <a:latin typeface="Times New Roman" pitchFamily="18" charset="0"/>
                <a:cs typeface="Times New Roman" pitchFamily="18" charset="0"/>
                <a:hlinkClick r:id="rId2"/>
              </a:rPr>
              <a:t>[1]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так,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Одноклеточные организмы"/>
              </a:rPr>
              <a:t>одноклеточные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Зелёные водоросли"/>
              </a:rPr>
              <a:t>зелёные водоросли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(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Эвглена"/>
              </a:rPr>
              <a:t>эвглена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6" tooltip="Хлорелла"/>
              </a:rPr>
              <a:t>хлорелла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7" tooltip="Политомелла (страница отсутствует)"/>
              </a:rPr>
              <a:t>политомелла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и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8" tooltip="Трипаносомы"/>
              </a:rPr>
              <a:t>трипаносомы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имеют лишь одну гигантскую митохондрию, тогда как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9" tooltip="Яйцеклетка"/>
              </a:rPr>
              <a:t>ооцит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10" tooltip="Амёба"/>
              </a:rPr>
              <a:t>амёба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Chaos</a:t>
            </a:r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>
                <a:latin typeface="Times New Roman" pitchFamily="18" charset="0"/>
                <a:cs typeface="Times New Roman" pitchFamily="18" charset="0"/>
              </a:rPr>
              <a:t>chaos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содержат 300 000 и 500 000 митохондрий соответственно; у кишечных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11" tooltip="Анаэробные организмы"/>
              </a:rPr>
              <a:t>анаэробных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энтамёб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и некоторых других паразитических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12" tooltip="Протисты"/>
              </a:rPr>
              <a:t>простейших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митохондрии отсутствуют. В специализированных клетках органов животных содержатся сотни и даже тысячи митохондрий (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13" tooltip="Мозг"/>
              </a:rPr>
              <a:t>мозг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14" tooltip="Сердце"/>
              </a:rPr>
              <a:t>сердце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15" tooltip="Мышцы"/>
              </a:rPr>
              <a:t>мышцы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343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F:\митохондрия\hqdefault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658"/>
            <a:ext cx="8136904" cy="5814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94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027584"/>
          </a:xfrm>
        </p:spPr>
        <p:txBody>
          <a:bodyPr/>
          <a:lstStyle/>
          <a:p>
            <a:r>
              <a:rPr lang="ru-RU" dirty="0"/>
              <a:t>Происхождение митохондрий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3886200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соответствии с теорией 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2" tooltip="Симбиогенез"/>
              </a:rPr>
              <a:t>симбиогенеза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митохондрии появились в результате захвата примитивными клетками (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Прокариоты"/>
              </a:rPr>
              <a:t>прокариотами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Бактерии"/>
              </a:rPr>
              <a:t>бактерий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Клетки, которые не могли сами использовать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Кислород"/>
              </a:rPr>
              <a:t>кислород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для генерации энергии, имели серьёзные ограничения в возможностях развития;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Бактерии"/>
              </a:rPr>
              <a:t>бактерии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же (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6" tooltip="Прогеноты (страница отсутствует)"/>
              </a:rPr>
              <a:t>прогеноты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могли это делать. В процессе развития таких отношений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прогеноты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передали множество своих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7" tooltip="Гены"/>
              </a:rPr>
              <a:t>генов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сформировавшемуся, благодаря повысившейся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8" tooltip="Клеточное ядро"/>
              </a:rPr>
              <a:t>ядру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теперь уже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9" tooltip="Эукариоты"/>
              </a:rPr>
              <a:t>эукариот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14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4330824" cy="955576"/>
          </a:xfrm>
        </p:spPr>
        <p:txBody>
          <a:bodyPr/>
          <a:lstStyle/>
          <a:p>
            <a:r>
              <a:rPr lang="ru-RU" dirty="0"/>
              <a:t>Структура митохондрий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28800"/>
            <a:ext cx="7067378" cy="4458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706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Наружная мембрана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Наружная мембрана митохондрии имеет толщину около 7 </a:t>
            </a:r>
            <a:r>
              <a:rPr lang="ru-RU" dirty="0" err="1"/>
              <a:t>нм</a:t>
            </a:r>
            <a:r>
              <a:rPr lang="ru-RU" dirty="0"/>
              <a:t>, не образует </a:t>
            </a:r>
            <a:r>
              <a:rPr lang="ru-RU" dirty="0" err="1"/>
              <a:t>впячиваний</a:t>
            </a:r>
            <a:r>
              <a:rPr lang="ru-RU" dirty="0"/>
              <a:t> и складок, и замкнута сама на себя. </a:t>
            </a:r>
            <a:endParaRPr lang="ru-RU" dirty="0" smtClean="0"/>
          </a:p>
          <a:p>
            <a:r>
              <a:rPr lang="ru-RU" dirty="0"/>
              <a:t>Основная функция — отграничение митохондрии от </a:t>
            </a:r>
            <a:r>
              <a:rPr lang="ru-RU" u="sng" dirty="0">
                <a:hlinkClick r:id="rId2" tooltip="Цитоплазма"/>
              </a:rPr>
              <a:t>цитоплазмы</a:t>
            </a:r>
            <a:r>
              <a:rPr lang="ru-RU" dirty="0"/>
              <a:t>. Наружная мембрана митохондрии состоит из </a:t>
            </a:r>
            <a:r>
              <a:rPr lang="ru-RU" u="sng" dirty="0">
                <a:hlinkClick r:id="rId3" tooltip="Липид"/>
              </a:rPr>
              <a:t>липидов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4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 descr="F:\митохондрия\slide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3872"/>
            <a:ext cx="8712968" cy="6121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664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686800" cy="811560"/>
          </a:xfrm>
        </p:spPr>
        <p:txBody>
          <a:bodyPr/>
          <a:lstStyle/>
          <a:p>
            <a:r>
              <a:rPr lang="ru-RU" dirty="0"/>
              <a:t>Межмембранное </a:t>
            </a:r>
            <a:r>
              <a:rPr lang="ru-RU" dirty="0" smtClean="0"/>
              <a:t>пространство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3886200"/>
          </a:xfrm>
        </p:spPr>
        <p:txBody>
          <a:bodyPr/>
          <a:lstStyle/>
          <a:p>
            <a:r>
              <a:rPr lang="ru-RU" dirty="0"/>
              <a:t>Межмембранное пространство представляет собой пространство между наружной и внутренней мембранами митохондрии. Его толщина — 10-20 </a:t>
            </a:r>
            <a:r>
              <a:rPr lang="ru-RU" dirty="0" err="1"/>
              <a:t>нм</a:t>
            </a:r>
            <a:r>
              <a:rPr lang="ru-RU" dirty="0"/>
              <a:t>. Так как наружная мембрана митохондрии проницаема для небольших молекул и ионов, их </a:t>
            </a:r>
            <a:r>
              <a:rPr lang="ru-RU" u="sng" dirty="0">
                <a:hlinkClick r:id="rId2" tooltip="Концентрация растворов"/>
              </a:rPr>
              <a:t>концентрация</a:t>
            </a:r>
            <a:r>
              <a:rPr lang="ru-RU" dirty="0"/>
              <a:t> в </a:t>
            </a:r>
            <a:r>
              <a:rPr lang="ru-RU" dirty="0" err="1"/>
              <a:t>периплазматическом</a:t>
            </a:r>
            <a:r>
              <a:rPr lang="ru-RU" dirty="0"/>
              <a:t> пространстве мало отличается от таковой в цитоплазме</a:t>
            </a:r>
          </a:p>
        </p:txBody>
      </p:sp>
    </p:spTree>
    <p:extLst>
      <p:ext uri="{BB962C8B-B14F-4D97-AF65-F5344CB8AC3E}">
        <p14:creationId xmlns:p14="http://schemas.microsoft.com/office/powerpoint/2010/main" val="422077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F:\митохондрия\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12981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12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Внутренняя мембрана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u="sng" dirty="0">
                <a:hlinkClick r:id="rId2" tooltip="Внутренняя мембрана митохондрий"/>
              </a:rPr>
              <a:t>Внутренняя мембрана</a:t>
            </a:r>
            <a:r>
              <a:rPr lang="ru-RU" dirty="0"/>
              <a:t> состоит в основном из белковых комплексов (соотношение белок/липид — 3:1) и образует многочисленные гребневидные складки — </a:t>
            </a:r>
            <a:r>
              <a:rPr lang="ru-RU" u="sng" dirty="0" err="1">
                <a:hlinkClick r:id="rId3" tooltip="Кристы"/>
              </a:rPr>
              <a:t>кристы</a:t>
            </a:r>
            <a:r>
              <a:rPr lang="ru-RU" dirty="0"/>
              <a:t>, существенно увеличивающие площадь её поверхности и, например, в клетках </a:t>
            </a:r>
            <a:r>
              <a:rPr lang="ru-RU" u="sng" dirty="0">
                <a:hlinkClick r:id="rId4" tooltip="Печень"/>
              </a:rPr>
              <a:t>печени</a:t>
            </a:r>
            <a:r>
              <a:rPr lang="ru-RU" dirty="0"/>
              <a:t> составляет около трети всех клеточных мембран. </a:t>
            </a:r>
          </a:p>
        </p:txBody>
      </p:sp>
    </p:spTree>
    <p:extLst>
      <p:ext uri="{BB962C8B-B14F-4D97-AF65-F5344CB8AC3E}">
        <p14:creationId xmlns:p14="http://schemas.microsoft.com/office/powerpoint/2010/main" val="74424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3382144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Характерной чертой состава внутренней мембраны митохондрий является присутствие в ней 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2" tooltip="Кардиолипин"/>
              </a:rPr>
              <a:t>кардиолипина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— особого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 tooltip="Фосфолипиды"/>
              </a:rPr>
              <a:t>фосфолипида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содержащего сразу четыре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4" tooltip="Жирные кислоты"/>
              </a:rPr>
              <a:t>жирные кислоты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и делающего мембрану абсолютно непроницаемой для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5" tooltip="Протон"/>
              </a:rPr>
              <a:t>протонов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Ещё одна особенность внутренней мембраны митохондрий — очень высокое содержание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6" tooltip="Белки"/>
              </a:rPr>
              <a:t>белков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(до 70 % по весу), представленных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7" tooltip="Транспортные белки"/>
              </a:rPr>
              <a:t>транспортными белками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8" tooltip="Ферменты"/>
              </a:rPr>
              <a:t>ферментами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9" tooltip="Дыхательная цепь переноса электронов"/>
              </a:rPr>
              <a:t>дыхательной цепи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 также крупными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10" tooltip="АТФ-синтаза"/>
              </a:rPr>
              <a:t>АТФ-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  <a:hlinkClick r:id="rId10" tooltip="АТФ-синтаза"/>
              </a:rPr>
              <a:t>синтетазными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комплексами. </a:t>
            </a:r>
          </a:p>
        </p:txBody>
      </p:sp>
    </p:spTree>
    <p:extLst>
      <p:ext uri="{BB962C8B-B14F-4D97-AF65-F5344CB8AC3E}">
        <p14:creationId xmlns:p14="http://schemas.microsoft.com/office/powerpoint/2010/main" val="16274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F:\митохондрия\2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229" y="404664"/>
            <a:ext cx="8609251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377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04664"/>
            <a:ext cx="8229600" cy="3886200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Внутренняя мембрана митохондрии в отличие от внешней не имеет специальных отверстий для транспорта мелких молекул и ионов; на ней, на стороне, обращенной к матриксу, располагаются особые молекулы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 tooltip="АТФ-синтаза"/>
              </a:rPr>
              <a:t>АТФ-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2" tooltip="АТФ-синтаза"/>
              </a:rPr>
              <a:t>синтазы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состоящие из головки, ножки и основания. При прохождении через них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Протон"/>
              </a:rPr>
              <a:t>протонов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происходит синтез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АТФ"/>
              </a:rPr>
              <a:t>АТФ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В основании частиц, заполняя собой всю толщу мембраны, располагаются компоненты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Дыхательная цепь переноса электронов"/>
              </a:rPr>
              <a:t>дыхательной цепи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Наружная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 внутренняя мембраны в некоторых местах соприкасаются, там находится специальный белок-рецептор, способствующий транспорту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митохондриальных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белков, закодированных в ядре, в матрикс митохондрии.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774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Матрикс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 tooltip="Митохондриальный матрикс"/>
              </a:rPr>
              <a:t>Матрикс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— ограниченное внутренней мембраной пространство. В матриксе (розовом веществе) митохондрии находятся ферментные системы окисления 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3" tooltip="Пируват"/>
              </a:rPr>
              <a:t>пирувата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жирных кислот, а также ферменты цикла трикарбоновых кислот (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Цикл трикарбоновых кислот"/>
              </a:rPr>
              <a:t>цикла Кребса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 Кроме того, здесь же находится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митохондриальная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ДНК"/>
              </a:rPr>
              <a:t>ДНК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6" tooltip="РНК"/>
              </a:rPr>
              <a:t>РНК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 собственный белоксинтезирующий аппарат митохондрии.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49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F:\митохондрия\mb4_016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48680"/>
            <a:ext cx="849694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54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Митохондриальная</a:t>
            </a:r>
            <a:r>
              <a:rPr lang="ru-RU" b="1" dirty="0"/>
              <a:t> ДНК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3886200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Находящаяся в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 tooltip="Митохондриальный матрикс"/>
              </a:rPr>
              <a:t>матриксе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митохондриальная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ДНК"/>
              </a:rPr>
              <a:t>ДНК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представляет собой замкнутую кольцевую двуспиральную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Молекула"/>
              </a:rPr>
              <a:t>молекулу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в клетках человека имеющую размер 16569 нуклеотидных пар, что приблизительно в 10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раз меньше ДНК, локализованной в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Клеточное ядро"/>
              </a:rPr>
              <a:t>ядре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В целом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митохондриальная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ДНК кодирует 2 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6" tooltip="РРНК"/>
              </a:rPr>
              <a:t>рРНК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22 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7" tooltip="ТРНК"/>
              </a:rPr>
              <a:t>тРНК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и 13 субъединиц ферментов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8" tooltip="Дыхательная цепь переноса электронов"/>
              </a:rPr>
              <a:t>дыхательной цепи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что составляет не более половины обнаруживаемых в ней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9" tooltip="Белки"/>
              </a:rPr>
              <a:t>белков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17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F:\митохондрия\100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72" y="332656"/>
            <a:ext cx="876172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714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3886200"/>
          </a:xfrm>
        </p:spPr>
        <p:txBody>
          <a:bodyPr/>
          <a:lstStyle/>
          <a:p>
            <a:r>
              <a:rPr lang="ru-RU" dirty="0" err="1"/>
              <a:t>Митохондриальная</a:t>
            </a:r>
            <a:r>
              <a:rPr lang="ru-RU" dirty="0"/>
              <a:t> ДНК </a:t>
            </a:r>
            <a:r>
              <a:rPr lang="ru-RU" u="sng" dirty="0">
                <a:hlinkClick r:id="rId2" tooltip="Репликация ДНК"/>
              </a:rPr>
              <a:t>реплицируется</a:t>
            </a:r>
            <a:r>
              <a:rPr lang="ru-RU" dirty="0"/>
              <a:t> в интерфазе, что частично синхронизировано с репликацией ДНК в ядре. Во время же </a:t>
            </a:r>
            <a:r>
              <a:rPr lang="ru-RU" u="sng" dirty="0">
                <a:hlinkClick r:id="rId3" tooltip="Клеточный цикл"/>
              </a:rPr>
              <a:t>клеточного цикла</a:t>
            </a:r>
            <a:r>
              <a:rPr lang="ru-RU" dirty="0"/>
              <a:t> митохондрии делятся надвое путём перетяжки, образование которой начинается с кольцевой бороздки на внутренней </a:t>
            </a:r>
            <a:r>
              <a:rPr lang="ru-RU" dirty="0" err="1"/>
              <a:t>митохондриальной</a:t>
            </a:r>
            <a:r>
              <a:rPr lang="ru-RU" dirty="0"/>
              <a:t> мембране. </a:t>
            </a:r>
          </a:p>
        </p:txBody>
      </p:sp>
    </p:spTree>
    <p:extLst>
      <p:ext uri="{BB962C8B-B14F-4D97-AF65-F5344CB8AC3E}">
        <p14:creationId xmlns:p14="http://schemas.microsoft.com/office/powerpoint/2010/main" val="164526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F:\митохондрия\1438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658"/>
            <a:ext cx="8424936" cy="5742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739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3886200"/>
          </a:xfrm>
        </p:spPr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Имея собственный генетический аппарат, митохондрия обладает и собственной белоксинтезирующей системой, особенностью которой в клетках животных и грибов являются очень маленькие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 tooltip="Рибосомы"/>
              </a:rPr>
              <a:t>рибосомы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характеризуемые коэффициентом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Седиментация"/>
              </a:rPr>
              <a:t>седиментации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55S, что даже ниже аналогичного показателя у 70S-рибосом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прокариотического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типа. При этом две большие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рибосомные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РНК также имеют меньшие размеры, чем у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Прокариоты"/>
              </a:rPr>
              <a:t>прокариот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а малая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рРНК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вообще отсутствует. В митохондриях растений, напротив, рибосомы более сходны с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прокариотическими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по размерам и строению.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082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F:\митохондрия\13993894382884498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9" y="404664"/>
            <a:ext cx="8739153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050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F:\митохондрия\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24936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37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67544"/>
          </a:xfrm>
        </p:spPr>
        <p:txBody>
          <a:bodyPr/>
          <a:lstStyle/>
          <a:p>
            <a:r>
              <a:rPr lang="ru-RU" b="1" dirty="0" err="1"/>
              <a:t>Митохондриальные</a:t>
            </a:r>
            <a:r>
              <a:rPr lang="ru-RU" b="1" dirty="0"/>
              <a:t> белки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268760"/>
            <a:ext cx="8229600" cy="3886200"/>
          </a:xfrm>
        </p:spPr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Значительная часть белков кодируется в ядре и синтезируется на цитоплазматических 80S-рибосомах. В частности, так образуются некоторые белки — переносчики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2" tooltip="Электрон"/>
              </a:rPr>
              <a:t>электронов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митохондриальные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транслоказы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компоненты транспорта белков в митохондрии, а также факторы, необходимые для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3" tooltip="Транскрипция (биология)"/>
              </a:rPr>
              <a:t>транскрипции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4" tooltip="Трансляция (биология)"/>
              </a:rPr>
              <a:t>трансляции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и </a:t>
            </a:r>
            <a:r>
              <a:rPr lang="ru-RU" u="sng" dirty="0">
                <a:latin typeface="Times New Roman" pitchFamily="18" charset="0"/>
                <a:cs typeface="Times New Roman" pitchFamily="18" charset="0"/>
                <a:hlinkClick r:id="rId5" tooltip="Репликация ДНК"/>
              </a:rPr>
              <a:t>репликации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митохондриальной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ДНК. </a:t>
            </a:r>
          </a:p>
        </p:txBody>
      </p:sp>
    </p:spTree>
    <p:extLst>
      <p:ext uri="{BB962C8B-B14F-4D97-AF65-F5344CB8AC3E}">
        <p14:creationId xmlns:p14="http://schemas.microsoft.com/office/powerpoint/2010/main" val="116354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F:\митохондрия\hqdefault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658"/>
            <a:ext cx="8496944" cy="617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49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Функции митохондрий и </a:t>
            </a:r>
            <a:r>
              <a:rPr lang="ru-RU" b="1" dirty="0" err="1"/>
              <a:t>энергообразование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F:\митохондрия\Energiya_klet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810178" cy="441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17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Функции митохондрий и </a:t>
            </a:r>
            <a:r>
              <a:rPr lang="ru-RU" b="1" dirty="0" err="1"/>
              <a:t>энергообразование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Одной из основных функций митохондрий является синтез АТФ — универсальной формы химической энергии в любой живой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 tooltip="Клетка"/>
              </a:rPr>
              <a:t>клетке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 Как и у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Прокариоты"/>
              </a:rPr>
              <a:t>прокариот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данная молекула может образовываться двумя путями: в результате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Субстратное фосфорилирование"/>
              </a:rPr>
              <a:t>субстратного </a:t>
            </a:r>
            <a:r>
              <a:rPr lang="ru-RU" sz="2800" u="sng" dirty="0" err="1">
                <a:latin typeface="Times New Roman" pitchFamily="18" charset="0"/>
                <a:cs typeface="Times New Roman" pitchFamily="18" charset="0"/>
                <a:hlinkClick r:id="rId4" tooltip="Субстратное фосфорилирование"/>
              </a:rPr>
              <a:t>фосфорилирования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в жидкой фазе (например, при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Гликолиз"/>
              </a:rPr>
              <a:t>гликолизе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 или в процессе мембранного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фосфорилирования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, связанного с использованием энергии трансмембранного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6" tooltip="Электрохимический градиент"/>
              </a:rPr>
              <a:t>электрохимического градиента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протонов (ионов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7" tooltip="Водород"/>
              </a:rPr>
              <a:t>водорода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33031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7" name="Picture 3" descr="F:\митохондрия\mitochondria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94" y="404664"/>
            <a:ext cx="8717294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07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371600"/>
          </a:xfrm>
        </p:spPr>
        <p:txBody>
          <a:bodyPr/>
          <a:lstStyle/>
          <a:p>
            <a:r>
              <a:rPr lang="ru-RU" b="1" dirty="0"/>
              <a:t>Митохондрии и наследственность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700808"/>
            <a:ext cx="8229600" cy="3886200"/>
          </a:xfrm>
        </p:spPr>
        <p:txBody>
          <a:bodyPr/>
          <a:lstStyle/>
          <a:p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2" tooltip="ДНК"/>
              </a:rPr>
              <a:t>ДНК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митохондрий наследуются почти исключительно по материнской линии. Каждая митохондрия имеет несколько участков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3" tooltip="Нуклеотиды"/>
              </a:rPr>
              <a:t>нуклеотидов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в ДНК, идентичных во всех митохондриях (то есть в клетке много копий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митохондриальных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ДНК), что очень важно для митохондрий, неспособных восстанавливать ДНК от повреждений (наблюдается высокая частота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4" tooltip="Мутации"/>
              </a:rPr>
              <a:t>мутаций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). Мутации в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митохондриальной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ДНК являются причиной целого ряда </a:t>
            </a:r>
            <a:r>
              <a:rPr lang="ru-RU" sz="2800" u="sng" dirty="0">
                <a:latin typeface="Times New Roman" pitchFamily="18" charset="0"/>
                <a:cs typeface="Times New Roman" pitchFamily="18" charset="0"/>
                <a:hlinkClick r:id="rId5" tooltip="Наследственные заболевания"/>
              </a:rPr>
              <a:t>наследственных заболеваний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человека.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1735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F:\митохондрия\-и-пластиды-e13969741971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71400"/>
            <a:ext cx="9172576" cy="6840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3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pPr algn="ctr" eaLnBrk="1" hangingPunct="1"/>
            <a:r>
              <a:rPr lang="ru-RU" b="1" smtClean="0">
                <a:solidFill>
                  <a:schemeClr val="bg2"/>
                </a:solidFill>
                <a:latin typeface="Times New Roman" pitchFamily="18" charset="0"/>
              </a:rPr>
              <a:t>Информационные источники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ru-RU" sz="2000" smtClean="0">
                <a:latin typeface="Times New Roman" pitchFamily="18" charset="0"/>
              </a:rPr>
              <a:t>Гигани О.Б. Общая биология.9-11: Таблицы:схемы/О.Б.гигани. – М.: Гуманитар.изд.центр ВЛАДОС, 2007.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sz="2000" smtClean="0">
                <a:latin typeface="Times New Roman" pitchFamily="18" charset="0"/>
              </a:rPr>
              <a:t>Кольман Я., Рем К.-Г. Наглядная биохимия: Пер. с нем. — М.: Мир, 2000. </a:t>
            </a:r>
            <a:r>
              <a:rPr lang="ru-RU" sz="2000" smtClean="0">
                <a:latin typeface="Times New Roman" pitchFamily="18" charset="0"/>
                <a:hlinkClick r:id="rId3"/>
              </a:rPr>
              <a:t>http://yanko.lib.ru/books/biolog/nagl_biochem/04.htm</a:t>
            </a:r>
            <a:r>
              <a:rPr lang="ru-RU" sz="2000" smtClean="0">
                <a:latin typeface="Times New Roman" pitchFamily="18" charset="0"/>
              </a:rPr>
              <a:t> 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ja-JP" sz="2000" smtClean="0">
                <a:latin typeface="Times New Roman" pitchFamily="18" charset="0"/>
              </a:rPr>
              <a:t>Википедия - </a:t>
            </a:r>
            <a:r>
              <a:rPr lang="ru-RU" altLang="ja-JP" sz="2000" smtClean="0">
                <a:latin typeface="Times New Roman" pitchFamily="18" charset="0"/>
                <a:hlinkClick r:id="rId4"/>
              </a:rPr>
              <a:t>ru.wikipedia.org</a:t>
            </a:r>
            <a:r>
              <a:rPr lang="ru-RU" altLang="ja-JP" sz="2000" smtClean="0">
                <a:latin typeface="Times New Roman" pitchFamily="18" charset="0"/>
              </a:rPr>
              <a:t>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sz="2000" b="1" smtClean="0">
                <a:latin typeface="Times New Roman" pitchFamily="18" charset="0"/>
                <a:hlinkClick r:id="rId5"/>
              </a:rPr>
              <a:t>lt.pandapedia.com/wiki/Centrosoma</a:t>
            </a:r>
            <a:r>
              <a:rPr lang="ru-RU" sz="2000" smtClean="0">
                <a:latin typeface="Times New Roman" pitchFamily="18" charset="0"/>
              </a:rPr>
              <a:t>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sz="2000" b="1" smtClean="0">
                <a:latin typeface="Times New Roman" pitchFamily="18" charset="0"/>
                <a:hlinkClick r:id="rId6"/>
              </a:rPr>
              <a:t>www.college.ru/.../paragraph4/theory.html</a:t>
            </a:r>
            <a:r>
              <a:rPr lang="ru-RU" sz="2000" smtClean="0">
                <a:latin typeface="Times New Roman" pitchFamily="18" charset="0"/>
              </a:rPr>
              <a:t>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sz="2000" b="1" smtClean="0">
                <a:latin typeface="Times New Roman" pitchFamily="18" charset="0"/>
                <a:hlinkClick r:id="rId7"/>
              </a:rPr>
              <a:t>e-lib.gasu.ru/eposobia/bondarenko/R_1_2.html</a:t>
            </a:r>
            <a:r>
              <a:rPr lang="ru-RU" sz="2000" smtClean="0">
                <a:latin typeface="Times New Roman" pitchFamily="18" charset="0"/>
              </a:rPr>
              <a:t> 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US" altLang="ja-JP" sz="2000" b="1" smtClean="0">
                <a:latin typeface="Times New Roman" pitchFamily="18" charset="0"/>
                <a:ea typeface="ＭＳ Ｐゴシック" charset="-128"/>
                <a:hlinkClick r:id="rId8"/>
              </a:rPr>
              <a:t>shkola.lv/index.php?mode=lsntheme&amp;themeid=104</a:t>
            </a:r>
            <a:r>
              <a:rPr lang="ru-RU" altLang="ja-JP" sz="2000" smtClean="0">
                <a:latin typeface="Times New Roman" pitchFamily="18" charset="0"/>
              </a:rPr>
              <a:t> </a:t>
            </a:r>
            <a:endParaRPr lang="ru-RU" sz="2000" smtClean="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916</TotalTime>
  <Words>306</Words>
  <Application>Microsoft Office PowerPoint</Application>
  <PresentationFormat>Экран (4:3)</PresentationFormat>
  <Paragraphs>67</Paragraphs>
  <Slides>39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Пиксел</vt:lpstr>
      <vt:lpstr>«Строение и функция Митохондрии».</vt:lpstr>
      <vt:lpstr>План урока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Происхождение митохондрий</vt:lpstr>
      <vt:lpstr>Структура митохондрий</vt:lpstr>
      <vt:lpstr>Наружная мембрана</vt:lpstr>
      <vt:lpstr>Презентация PowerPoint</vt:lpstr>
      <vt:lpstr>Межмембранное пространство</vt:lpstr>
      <vt:lpstr>Презентация PowerPoint</vt:lpstr>
      <vt:lpstr>Внутренняя мембрана</vt:lpstr>
      <vt:lpstr>Презентация PowerPoint</vt:lpstr>
      <vt:lpstr>Презентация PowerPoint</vt:lpstr>
      <vt:lpstr>Презентация PowerPoint</vt:lpstr>
      <vt:lpstr>Матрикс</vt:lpstr>
      <vt:lpstr>Презентация PowerPoint</vt:lpstr>
      <vt:lpstr>Митохондриальная ДНК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Митохондриальные белки</vt:lpstr>
      <vt:lpstr>Презентация PowerPoint</vt:lpstr>
      <vt:lpstr>Функции митохондрий и энергообразование</vt:lpstr>
      <vt:lpstr>Функции митохондрий и энергообразование</vt:lpstr>
      <vt:lpstr>Презентация PowerPoint</vt:lpstr>
      <vt:lpstr>Митохондрии и наследственность</vt:lpstr>
      <vt:lpstr>Презентация PowerPoint</vt:lpstr>
      <vt:lpstr>Информационные источники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Органоиды клетки</dc:title>
  <dc:creator>Долгорукова</dc:creator>
  <cp:lastModifiedBy>Nodira</cp:lastModifiedBy>
  <cp:revision>60</cp:revision>
  <dcterms:created xsi:type="dcterms:W3CDTF">2008-07-13T17:12:48Z</dcterms:created>
  <dcterms:modified xsi:type="dcterms:W3CDTF">2018-11-07T19:43:51Z</dcterms:modified>
</cp:coreProperties>
</file>